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84" r:id="rId4"/>
    <p:sldId id="285" r:id="rId5"/>
    <p:sldId id="274" r:id="rId6"/>
    <p:sldId id="289" r:id="rId7"/>
    <p:sldId id="366" r:id="rId8"/>
    <p:sldId id="367" r:id="rId9"/>
    <p:sldId id="381" r:id="rId10"/>
    <p:sldId id="368" r:id="rId11"/>
    <p:sldId id="370" r:id="rId12"/>
    <p:sldId id="371" r:id="rId13"/>
    <p:sldId id="383" r:id="rId14"/>
    <p:sldId id="382" r:id="rId15"/>
    <p:sldId id="372" r:id="rId16"/>
    <p:sldId id="384" r:id="rId17"/>
    <p:sldId id="385" r:id="rId18"/>
    <p:sldId id="375" r:id="rId19"/>
    <p:sldId id="373" r:id="rId20"/>
    <p:sldId id="386" r:id="rId21"/>
    <p:sldId id="376" r:id="rId22"/>
    <p:sldId id="377" r:id="rId23"/>
    <p:sldId id="378" r:id="rId24"/>
    <p:sldId id="380" r:id="rId25"/>
    <p:sldId id="389" r:id="rId26"/>
    <p:sldId id="390" r:id="rId27"/>
    <p:sldId id="391" r:id="rId28"/>
    <p:sldId id="392" r:id="rId29"/>
    <p:sldId id="339" r:id="rId30"/>
    <p:sldId id="286" r:id="rId31"/>
    <p:sldId id="387" r:id="rId32"/>
    <p:sldId id="388" r:id="rId33"/>
    <p:sldId id="393" r:id="rId3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6DE"/>
    <a:srgbClr val="2FA886"/>
    <a:srgbClr val="E5521F"/>
    <a:srgbClr val="595959"/>
    <a:srgbClr val="42454A"/>
    <a:srgbClr val="E4511F"/>
    <a:srgbClr val="FAB030"/>
    <a:srgbClr val="FFE89A"/>
    <a:srgbClr val="0071DD"/>
    <a:srgbClr val="EE8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2" autoAdjust="0"/>
    <p:restoredTop sz="96247" autoAdjust="0"/>
  </p:normalViewPr>
  <p:slideViewPr>
    <p:cSldViewPr snapToGrid="0">
      <p:cViewPr varScale="1">
        <p:scale>
          <a:sx n="113" d="100"/>
          <a:sy n="113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25-07-2023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seankross/lego/master/data-tidy/legosets.csv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4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Visualizando tablas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Claves y Valores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D566EB-74DF-F653-A861-304581A5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00" y="1518611"/>
            <a:ext cx="2781300" cy="43243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081A47-F4C9-780E-0361-9DA402DE0F81}"/>
              </a:ext>
            </a:extLst>
          </p:cNvPr>
          <p:cNvSpPr txBox="1"/>
          <p:nvPr/>
        </p:nvSpPr>
        <p:spPr>
          <a:xfrm>
            <a:off x="733301" y="1624610"/>
            <a:ext cx="6463145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</a:t>
            </a:r>
            <a:r>
              <a:rPr lang="es-ES" b="1" dirty="0">
                <a:solidFill>
                  <a:srgbClr val="42454A"/>
                </a:solidFill>
              </a:rPr>
              <a:t>claves/</a:t>
            </a:r>
            <a:r>
              <a:rPr lang="es-ES" b="1" dirty="0" err="1">
                <a:solidFill>
                  <a:srgbClr val="42454A"/>
                </a:solidFill>
              </a:rPr>
              <a:t>keys</a:t>
            </a:r>
            <a:r>
              <a:rPr lang="es-ES" dirty="0">
                <a:solidFill>
                  <a:srgbClr val="42454A"/>
                </a:solidFill>
              </a:rPr>
              <a:t> </a:t>
            </a:r>
            <a:r>
              <a:rPr lang="es-ES" dirty="0"/>
              <a:t>se refiere a la variable o atributo que se utiliza para identificar, agrupar datos. Se utiliza como identificador/índice para buscar ítems/observaciones.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Tablas simples 1 clave. Tablas multidimensionales, múltiples claves.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</a:t>
            </a:r>
            <a:r>
              <a:rPr lang="es-ES" b="1" dirty="0">
                <a:solidFill>
                  <a:srgbClr val="E4511F"/>
                </a:solidFill>
              </a:rPr>
              <a:t>valores/</a:t>
            </a:r>
            <a:r>
              <a:rPr lang="es-ES" b="1" dirty="0" err="1">
                <a:solidFill>
                  <a:srgbClr val="E4511F"/>
                </a:solidFill>
              </a:rPr>
              <a:t>values</a:t>
            </a:r>
            <a:r>
              <a:rPr lang="es-ES" b="1" dirty="0">
                <a:solidFill>
                  <a:srgbClr val="E4511F"/>
                </a:solidFill>
              </a:rPr>
              <a:t> </a:t>
            </a:r>
            <a:r>
              <a:rPr lang="es-ES" dirty="0"/>
              <a:t>se refieren a los datos concretos asociados a la clave. Estos valores representan mediciones o medidas que se visualizan en un gráfico.</a:t>
            </a:r>
          </a:p>
        </p:txBody>
      </p:sp>
    </p:spTree>
    <p:extLst>
      <p:ext uri="{BB962C8B-B14F-4D97-AF65-F5344CB8AC3E}">
        <p14:creationId xmlns:p14="http://schemas.microsoft.com/office/powerpoint/2010/main" val="35849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81198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Scatterplots</a:t>
            </a:r>
            <a:r>
              <a:rPr lang="es-ES" sz="3200" dirty="0"/>
              <a:t> / Diagrama de dispersión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212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17DFFC7-97A6-1095-A93B-386EFFC8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942" y="1775954"/>
            <a:ext cx="4286250" cy="42862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EC718A-0A2F-B4A6-5DF2-EC9E311D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92" y="3243531"/>
            <a:ext cx="1559483" cy="5864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27891A-D304-2172-9DA0-D0321F9A3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622" y="4201064"/>
            <a:ext cx="966993" cy="7945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8726E0F-5660-33AA-92DF-AC51AC1AFD44}"/>
              </a:ext>
            </a:extLst>
          </p:cNvPr>
          <p:cNvSpPr txBox="1"/>
          <p:nvPr/>
        </p:nvSpPr>
        <p:spPr>
          <a:xfrm>
            <a:off x="10443164" y="2816911"/>
            <a:ext cx="1901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0 claves/llaves </a:t>
            </a:r>
            <a:endParaRPr lang="es-CL" sz="1600" b="1" dirty="0"/>
          </a:p>
        </p:txBody>
      </p:sp>
    </p:spTree>
    <p:extLst>
      <p:ext uri="{BB962C8B-B14F-4D97-AF65-F5344CB8AC3E}">
        <p14:creationId xmlns:p14="http://schemas.microsoft.com/office/powerpoint/2010/main" val="85608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2394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dirty="0" err="1"/>
              <a:t>Scatterplots</a:t>
            </a:r>
            <a:r>
              <a:rPr lang="es-ES" sz="3200" dirty="0"/>
              <a:t> ➔ </a:t>
            </a:r>
            <a:r>
              <a:rPr lang="es-ES" sz="3200" b="1" dirty="0"/>
              <a:t>codificando más canales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31025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2 variables cuantitativas.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 valores en espacio vertical y horizontal.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distribuciones, correlaciones,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Cientos a miles de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horizontal/vertical.</a:t>
                      </a:r>
                    </a:p>
                    <a:p>
                      <a:pPr algn="l"/>
                      <a:r>
                        <a:rPr lang="es-ES" sz="1400" b="1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tamaño, </a:t>
                      </a:r>
                      <a:r>
                        <a:rPr lang="es-ES" sz="1400" b="0" i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forma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F5EE5939-8445-5954-E291-1292F183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65" y="1775954"/>
            <a:ext cx="4286250" cy="4286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C0A38F-5276-C5AE-8269-723EC02A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92" y="3243531"/>
            <a:ext cx="1559483" cy="5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2394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dirty="0" err="1"/>
              <a:t>Scatterplots</a:t>
            </a:r>
            <a:r>
              <a:rPr lang="es-ES" sz="3200" dirty="0"/>
              <a:t> ➔ </a:t>
            </a:r>
            <a:r>
              <a:rPr lang="es-ES" sz="3200" b="1" dirty="0"/>
              <a:t>Tareas (</a:t>
            </a:r>
            <a:r>
              <a:rPr lang="es-ES" sz="3200" b="1" dirty="0" err="1">
                <a:solidFill>
                  <a:srgbClr val="FAB030"/>
                </a:solidFill>
              </a:rPr>
              <a:t>Why</a:t>
            </a:r>
            <a:r>
              <a:rPr lang="es-ES" sz="3200" b="1" dirty="0"/>
              <a:t>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E7A072-FF95-705B-AF1B-67787916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26" y="1703806"/>
            <a:ext cx="8358934" cy="44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8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01151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Una o más Claves</a:t>
            </a:r>
            <a:r>
              <a:rPr lang="es-ES" sz="3200" dirty="0"/>
              <a:t>: Definiciones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F1D39F-D504-D678-00CB-C3A2D519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504" y="1710213"/>
            <a:ext cx="6484992" cy="13920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C090F0-228A-53F2-4001-38EE0F5AA628}"/>
              </a:ext>
            </a:extLst>
          </p:cNvPr>
          <p:cNvSpPr txBox="1"/>
          <p:nvPr/>
        </p:nvSpPr>
        <p:spPr>
          <a:xfrm>
            <a:off x="863929" y="3602605"/>
            <a:ext cx="6463145" cy="2532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42454A"/>
                </a:solidFill>
              </a:rPr>
              <a:t>Regiones</a:t>
            </a:r>
            <a:r>
              <a:rPr lang="es-ES" dirty="0"/>
              <a:t>: Áreas delimitadas contiguas distintas entre si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Utilizar el espacio para </a:t>
            </a:r>
            <a:r>
              <a:rPr lang="es-ES" b="1" dirty="0"/>
              <a:t>separar</a:t>
            </a:r>
            <a:r>
              <a:rPr lang="es-ES" dirty="0"/>
              <a:t> (proximidad)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Siguiendo el principio de expresividad para los atributos categóricos.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Usar el atributo ordenado para </a:t>
            </a:r>
            <a:r>
              <a:rPr lang="es-ES" b="1" dirty="0"/>
              <a:t>ordenar</a:t>
            </a:r>
            <a:r>
              <a:rPr lang="es-ES" dirty="0"/>
              <a:t> y </a:t>
            </a:r>
            <a:r>
              <a:rPr lang="es-ES" b="1" dirty="0"/>
              <a:t>alinear</a:t>
            </a:r>
            <a:r>
              <a:rPr lang="es-ES" dirty="0"/>
              <a:t> regiones</a:t>
            </a:r>
          </a:p>
        </p:txBody>
      </p:sp>
    </p:spTree>
    <p:extLst>
      <p:ext uri="{BB962C8B-B14F-4D97-AF65-F5344CB8AC3E}">
        <p14:creationId xmlns:p14="http://schemas.microsoft.com/office/powerpoint/2010/main" val="122694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4"/>
            <a:ext cx="9693234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Separar, ordenar, alinear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72B528-A5A9-F6CB-188B-0C6573F3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872409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49629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Barplots</a:t>
            </a:r>
            <a:r>
              <a:rPr lang="es-ES" sz="3200" b="1" dirty="0"/>
              <a:t> / </a:t>
            </a:r>
            <a:r>
              <a:rPr lang="es-ES" sz="3200" dirty="0"/>
              <a:t>Gráficos de barras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53838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- 1 clave, 1  valor.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- 1 atributo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cuant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Las marcas de línea expresan el atributo de valor con una posición vertical alineada, separan el atributo clave con una posición horizontal.</a:t>
                      </a:r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Comparar, mirar valores.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 a cientos.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Líneas.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horizontal, largo (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9345C173-54A3-DCDD-2796-367C2A15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67" y="1775954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2" y="596884"/>
            <a:ext cx="10371846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stacked</a:t>
            </a:r>
            <a:r>
              <a:rPr lang="es-ES" sz="3200" b="1" dirty="0"/>
              <a:t>  bar charts </a:t>
            </a:r>
            <a:r>
              <a:rPr lang="es-ES" sz="3200" dirty="0"/>
              <a:t>/ </a:t>
            </a:r>
            <a:r>
              <a:rPr lang="es-ES" sz="2400" dirty="0"/>
              <a:t>Gráfico de barras apiladas </a:t>
            </a:r>
            <a:endParaRPr lang="es-ES" sz="3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C09A65-8298-7FC2-DE22-1625C9544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20355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2 claves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 valor.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- 2 atributo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1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cuant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Barra con componentes secundarios codificados en longitud del atributo de valor para cada categoría del atributo clave secundario. Se separan las barras por categoría del atributo clave primario</a:t>
                      </a:r>
                      <a:endParaRPr lang="es-CL" sz="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Relación </a:t>
                      </a:r>
                      <a:r>
                        <a:rPr lang="es-ES" sz="1400" b="0" i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parte a todo</a:t>
                      </a:r>
                      <a:r>
                        <a:rPr lang="es-ES" sz="1400" b="0" i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tendencias, Mirar valores.</a:t>
                      </a:r>
                      <a:endParaRPr lang="es-CL" sz="1400" b="0" i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Líneas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apiladas verticalmente.</a:t>
                      </a:r>
                      <a:endParaRPr lang="es-CL" sz="1400" b="1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horizontal, largo, 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tono color (</a:t>
                      </a:r>
                      <a:r>
                        <a:rPr lang="es-ES" sz="1400" b="1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hue</a:t>
                      </a:r>
                      <a:r>
                        <a:rPr lang="es-ES" sz="1400" b="1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D5AC3BC4-8DEF-58E5-6CB7-CF712BEB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07" y="187541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stacked</a:t>
            </a:r>
            <a:r>
              <a:rPr lang="es-ES" sz="3200" b="1" dirty="0"/>
              <a:t>  </a:t>
            </a:r>
            <a:r>
              <a:rPr lang="es-ES" sz="3200" b="1" dirty="0" err="1"/>
              <a:t>area</a:t>
            </a:r>
            <a:r>
              <a:rPr lang="es-ES" sz="3200" b="1" dirty="0"/>
              <a:t> charts </a:t>
            </a:r>
            <a:r>
              <a:rPr lang="es-ES" sz="3200" dirty="0"/>
              <a:t>/ </a:t>
            </a:r>
            <a:r>
              <a:rPr lang="es-ES" sz="3200" dirty="0" err="1"/>
              <a:t>Streamgraphs</a:t>
            </a:r>
            <a:r>
              <a:rPr lang="es-ES" sz="3200" dirty="0"/>
              <a:t> 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8380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1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 multidimensional: 1 Variable cuantitativa (conteo), un atributo ordenado (tiempo) y un categórica.</a:t>
                      </a:r>
                      <a:endParaRPr lang="es-CL" sz="11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Similar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stacked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 bar chart.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Similar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stacked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 bar chart.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Atributo ordenado miles. 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Clave categórica docena.  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Color (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hue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) + tamaño.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640482D5-9F80-D6C0-F3CE-A9971537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901" y="1781830"/>
            <a:ext cx="4286250" cy="42862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A50E0D6-AA0C-ABE0-B613-7663298C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530" y="4191038"/>
            <a:ext cx="1409700" cy="1352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907B06-511D-B4BE-2349-2B055B8A1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230" y="2647020"/>
            <a:ext cx="2022616" cy="6312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CA1DAD7-1D95-58FA-2763-78126A27C355}"/>
              </a:ext>
            </a:extLst>
          </p:cNvPr>
          <p:cNvSpPr txBox="1"/>
          <p:nvPr/>
        </p:nvSpPr>
        <p:spPr>
          <a:xfrm>
            <a:off x="10013230" y="2046803"/>
            <a:ext cx="1901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/>
              <a:t>Streamgraph</a:t>
            </a:r>
            <a:endParaRPr lang="es-ES" sz="1600" dirty="0"/>
          </a:p>
          <a:p>
            <a:pPr algn="ctr"/>
            <a:r>
              <a:rPr lang="es-ES" sz="1600" dirty="0"/>
              <a:t>(no alineado)</a:t>
            </a:r>
            <a:endParaRPr lang="es-CL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3CA58DE-33D6-E51A-D0BE-0F7F27060914}"/>
              </a:ext>
            </a:extLst>
          </p:cNvPr>
          <p:cNvSpPr txBox="1"/>
          <p:nvPr/>
        </p:nvSpPr>
        <p:spPr>
          <a:xfrm>
            <a:off x="9965294" y="3924955"/>
            <a:ext cx="2146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/>
              <a:t>Stacked</a:t>
            </a:r>
            <a:r>
              <a:rPr lang="es-ES" sz="1600" dirty="0"/>
              <a:t> bar chart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84189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Dot</a:t>
            </a:r>
            <a:r>
              <a:rPr lang="es-ES" sz="3200" b="1" dirty="0"/>
              <a:t>/Line Charts </a:t>
            </a:r>
            <a:r>
              <a:rPr lang="es-ES" sz="3200" dirty="0"/>
              <a:t>(Gráficos de línea/puntos)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60598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Tabla: un atributo de valor cuantitativo, un atributo clave ordenado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5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Expresar el atributo de valor con una posición vertical alineada y marcas de puntos. Separar/ordenar en regiones horizontales según el atributo clave.</a:t>
                      </a:r>
                      <a:endParaRPr lang="es-CL" sz="105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Tendencias. Las líneas que conectan los puntos enfatizan el (de)crecimiento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Muchos. Miles.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Puntos.</a:t>
                      </a:r>
                    </a:p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Punto que se conectan a través de líneas.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vertical, horizontal ordenada por el atributo llave.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459DA357-786C-0388-215B-BC3C4624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34" y="2541957"/>
            <a:ext cx="6471064" cy="23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4</a:t>
            </a:r>
          </a:p>
          <a:p>
            <a:pPr>
              <a:lnSpc>
                <a:spcPts val="2300"/>
              </a:lnSpc>
            </a:pP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Visualizando tablas</a:t>
            </a:r>
            <a:endParaRPr lang="es-CL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Líneas vs Barras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C8D928-C0D1-20C9-B18E-9459CA0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86" y="1648664"/>
            <a:ext cx="5666112" cy="35606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1" y="1763506"/>
            <a:ext cx="5362699" cy="360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La elección de la visualización adecuada depende del tipo de variable utilizada como clave.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Si la clave es </a:t>
            </a:r>
            <a:r>
              <a:rPr lang="es-ES" sz="1400" b="1" dirty="0">
                <a:solidFill>
                  <a:srgbClr val="0176DE"/>
                </a:solidFill>
              </a:rPr>
              <a:t>categórica</a:t>
            </a:r>
            <a:r>
              <a:rPr lang="es-ES" sz="1400" dirty="0"/>
              <a:t>, es apropiado utilizar gráficos de </a:t>
            </a:r>
            <a:r>
              <a:rPr lang="es-ES" sz="1400" b="1" dirty="0">
                <a:solidFill>
                  <a:srgbClr val="0176DE"/>
                </a:solidFill>
              </a:rPr>
              <a:t>barras</a:t>
            </a:r>
            <a:r>
              <a:rPr lang="es-ES" sz="1400" dirty="0"/>
              <a:t>. En cambio, si la clave </a:t>
            </a:r>
            <a:r>
              <a:rPr lang="es-ES" sz="1400" b="1" dirty="0">
                <a:solidFill>
                  <a:srgbClr val="2FA886"/>
                </a:solidFill>
              </a:rPr>
              <a:t>es ordinal </a:t>
            </a:r>
            <a:r>
              <a:rPr lang="es-ES" sz="1400" dirty="0"/>
              <a:t>o</a:t>
            </a:r>
            <a:r>
              <a:rPr lang="es-ES" sz="1400" b="1" dirty="0">
                <a:solidFill>
                  <a:srgbClr val="E5521F"/>
                </a:solidFill>
              </a:rPr>
              <a:t> </a:t>
            </a:r>
            <a:r>
              <a:rPr lang="es-ES" sz="1400" b="1" dirty="0">
                <a:solidFill>
                  <a:srgbClr val="2FA886"/>
                </a:solidFill>
              </a:rPr>
              <a:t>cuantitativa</a:t>
            </a:r>
            <a:r>
              <a:rPr lang="es-ES" sz="1400" dirty="0"/>
              <a:t>, los gráficos de </a:t>
            </a:r>
            <a:r>
              <a:rPr lang="es-ES" sz="1400" b="1" dirty="0">
                <a:solidFill>
                  <a:srgbClr val="2FA886"/>
                </a:solidFill>
              </a:rPr>
              <a:t>líneas</a:t>
            </a:r>
            <a:r>
              <a:rPr lang="es-ES" sz="1400" dirty="0"/>
              <a:t> son más adecuados.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 Es importante evitar el uso de líneas con claves categóricas no ordinales, ya que esto viola el principio de expresividad y puede llevar a interpretar tendencias o patrones engañosos que no respetan la semántica de los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F5CE41-39F3-CF92-E3E2-D2DAFEFF76B4}"/>
              </a:ext>
            </a:extLst>
          </p:cNvPr>
          <p:cNvSpPr txBox="1"/>
          <p:nvPr/>
        </p:nvSpPr>
        <p:spPr>
          <a:xfrm>
            <a:off x="2526175" y="5369686"/>
            <a:ext cx="7775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Por ejemplo, afirmar que "a medida que el sexo de una persona es más masculino, su altura aumenta" sería incorrecto si se representa mediante una línea.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224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Heatmaps</a:t>
            </a:r>
            <a:endParaRPr lang="es-ES" sz="3200" b="1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79300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Tabla con 2 llaves y un valor: 2 atributos categóricos (a veces uno de ellos ordenado) y uno cuantitativo</a:t>
                      </a:r>
                      <a:endParaRPr lang="es-CL" sz="12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Alineación de marcas de área en una matriz 2D, con un mapa de colores divergente.</a:t>
                      </a:r>
                      <a:endParaRPr lang="es-CL" sz="12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, tendencias,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Millones de ítems, docenas, miles en llaves.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 de igual tamaño y alineadas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Color determinado por el atributo cuantitativo.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DED6CAA-CF35-2375-B96D-3D6DBE31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15" y="1261641"/>
            <a:ext cx="4308806" cy="49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0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Scatter</a:t>
            </a:r>
            <a:r>
              <a:rPr lang="es-ES" sz="3200" b="1" dirty="0"/>
              <a:t> </a:t>
            </a:r>
            <a:r>
              <a:rPr lang="es-ES" sz="3200" b="1" dirty="0" err="1"/>
              <a:t>plots</a:t>
            </a:r>
            <a:r>
              <a:rPr lang="es-ES" sz="3200" b="1" dirty="0"/>
              <a:t> </a:t>
            </a:r>
            <a:r>
              <a:rPr lang="es-ES" sz="3200" b="1" dirty="0" err="1"/>
              <a:t>matrix</a:t>
            </a:r>
            <a:r>
              <a:rPr lang="es-ES" sz="3200" b="1" dirty="0"/>
              <a:t> / </a:t>
            </a:r>
            <a:r>
              <a:rPr lang="es-ES" sz="3200" dirty="0"/>
              <a:t>SPLOM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9440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Múltiples atributos cuantitativos, agrupados por pares.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Identificar correlaciones, patrones,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Docenas de atributos. Miles de ítems.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a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95916995-ADF5-9300-745B-094E5BEC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65" y="2187617"/>
            <a:ext cx="6653925" cy="36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 err="1"/>
              <a:t>Parallel</a:t>
            </a:r>
            <a:r>
              <a:rPr lang="es-ES" sz="3200" b="1" dirty="0"/>
              <a:t> </a:t>
            </a:r>
            <a:r>
              <a:rPr lang="es-ES" sz="3200" b="1" dirty="0" err="1"/>
              <a:t>Coordinates</a:t>
            </a:r>
            <a:endParaRPr lang="es-ES" sz="3200" b="1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79244"/>
              </p:ext>
            </p:extLst>
          </p:nvPr>
        </p:nvGraphicFramePr>
        <p:xfrm>
          <a:off x="555170" y="1775954"/>
          <a:ext cx="4610596" cy="451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Ídem SPLOM.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9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Distribución paralela: la posición espacial horizontal se utiliza para separar los ejes, la posición espacial vertical se utiliza para expresar el valor a lo largo de cada eje alineado con marcas de líneas de conexión como segmentos entre ellos.</a:t>
                      </a:r>
                      <a:endParaRPr lang="es-CL" sz="9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Correlaciones, tendencias.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Decenas de atributos, cientos de </a:t>
                      </a:r>
                      <a:r>
                        <a:rPr lang="es-ES" sz="1400" b="0" kern="1200" dirty="0" err="1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ítemes</a:t>
                      </a:r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Ítem es una multilínea, atributos ejes.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Posición de línea de acuerdo a los valores de cada eje.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6439F548-B76C-3572-51AC-902D1783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15" y="1775954"/>
            <a:ext cx="6467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8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</a:t>
            </a:r>
            <a:r>
              <a:rPr lang="es-ES" sz="3200" b="1" dirty="0"/>
              <a:t>Pie Charts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9BDF5D9-1D3B-A863-C4DB-9D8E07E0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42762"/>
              </p:ext>
            </p:extLst>
          </p:nvPr>
        </p:nvGraphicFramePr>
        <p:xfrm>
          <a:off x="555170" y="1775954"/>
          <a:ext cx="4610596" cy="448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633">
                  <a:extLst>
                    <a:ext uri="{9D8B030D-6E8A-4147-A177-3AD203B41FA5}">
                      <a16:colId xmlns:a16="http://schemas.microsoft.com/office/drawing/2014/main" val="676222322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283857247"/>
                    </a:ext>
                  </a:extLst>
                </a:gridCol>
              </a:tblGrid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E5521F"/>
                          </a:solidFill>
                        </a:rPr>
                        <a:t>What</a:t>
                      </a:r>
                      <a:endParaRPr lang="es-ES" b="1" dirty="0">
                        <a:solidFill>
                          <a:srgbClr val="E5521F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Data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1 atributo cuantitativo y uno categórico.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41662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2FA886"/>
                          </a:solidFill>
                        </a:rPr>
                        <a:t>How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Codificar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Marcas de área (sectores) con canal de ángulo; distribución radial.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976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rgbClr val="FAB030"/>
                          </a:solidFill>
                        </a:rPr>
                        <a:t>Why</a:t>
                      </a:r>
                      <a:endParaRPr lang="es-ES" b="0" dirty="0">
                        <a:solidFill>
                          <a:srgbClr val="595959"/>
                        </a:solidFill>
                      </a:endParaRPr>
                    </a:p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Tarea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Parte del todo.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021725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rgbClr val="595959"/>
                          </a:solidFill>
                        </a:rPr>
                        <a:t>Escalabilidad</a:t>
                      </a:r>
                      <a:endParaRPr lang="es-CL" sz="1400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Pocas categorías (5?)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66987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Marca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Áreas</a:t>
                      </a:r>
                      <a:endParaRPr lang="es-CL" sz="1400" b="0" kern="1200" dirty="0">
                        <a:solidFill>
                          <a:srgbClr val="59595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45218"/>
                  </a:ext>
                </a:extLst>
              </a:tr>
              <a:tr h="747527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rgbClr val="595959"/>
                          </a:solidFill>
                        </a:rPr>
                        <a:t>Canales</a:t>
                      </a:r>
                      <a:endParaRPr lang="es-CL" b="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b="0" kern="1200" dirty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Tamaño dado por el ángulo/valor cuantitativo. Color para identificar atributo categórico.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56004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0332B413-5992-1D78-684C-7C69B14E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25" y="1011447"/>
            <a:ext cx="6238875" cy="2847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BD4E67-D6E7-B133-5201-32504614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65" y="3624440"/>
            <a:ext cx="3286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08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9503229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Pie para el postre </a:t>
            </a:r>
            <a:endParaRPr lang="es-ES" sz="32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9B4C222-4142-7DF6-C5C8-B2151285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0" y="1518611"/>
            <a:ext cx="6217920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Arcos, Ángulos y Áreas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https://eagereyes.org/blog/2016/an-illustrated-tour-of-the-pie-chart-study-results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5460ED-BEB2-DFA0-EEF6-B2F7575C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60" y="1840374"/>
            <a:ext cx="6270479" cy="38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Buenas prácticas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https://eagereyes.org/pie-charts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28052B-C3B3-E454-B673-0E4B2DD3C0F8}"/>
              </a:ext>
            </a:extLst>
          </p:cNvPr>
          <p:cNvSpPr txBox="1"/>
          <p:nvPr/>
        </p:nvSpPr>
        <p:spPr>
          <a:xfrm>
            <a:off x="733302" y="1763506"/>
            <a:ext cx="4185940" cy="410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No es malo para pocas categorías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Dudoso para varios niveles si los detalles son importantes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Pésimo para muchos niveles, poca </a:t>
            </a:r>
            <a:r>
              <a:rPr lang="es-ES" sz="1600" b="1" dirty="0"/>
              <a:t>escalabilidad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¡Ordenar valores!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Comenar</a:t>
            </a:r>
            <a:r>
              <a:rPr lang="es-ES" sz="1600" dirty="0"/>
              <a:t> a las 12!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16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600" dirty="0"/>
              <a:t>Como alternativa: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Barras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Waffle</a:t>
            </a:r>
            <a:endParaRPr lang="es-ES" sz="1600" dirty="0"/>
          </a:p>
        </p:txBody>
      </p:sp>
      <p:pic>
        <p:nvPicPr>
          <p:cNvPr id="12290" name="Picture 2" descr="piecharts-wikipedia">
            <a:extLst>
              <a:ext uri="{FF2B5EF4-FFF2-40B4-BE49-F238E27FC236}">
                <a16:creationId xmlns:a16="http://schemas.microsoft.com/office/drawing/2014/main" id="{A1FD3E0C-1701-0157-0149-21C16A91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86" y="1870755"/>
            <a:ext cx="5636632" cy="40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0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950322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dirty="0"/>
              <a:t>Idioma: Pie Charts ➔ </a:t>
            </a:r>
            <a:r>
              <a:rPr lang="es-ES" sz="3200" b="1" dirty="0"/>
              <a:t>Buenas prácticas</a:t>
            </a:r>
            <a:endParaRPr lang="es-E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87DCED-738E-EF2C-FB1E-9BCC46DC1615}"/>
              </a:ext>
            </a:extLst>
          </p:cNvPr>
          <p:cNvSpPr txBox="1"/>
          <p:nvPr/>
        </p:nvSpPr>
        <p:spPr>
          <a:xfrm>
            <a:off x="616352" y="6000275"/>
            <a:ext cx="60940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100" dirty="0"/>
              <a:t>https://eagereyes.org/pie-charts</a:t>
            </a:r>
          </a:p>
        </p:txBody>
      </p:sp>
      <p:pic>
        <p:nvPicPr>
          <p:cNvPr id="14338" name="Picture 2" descr="cnn-preterm-pie-chart">
            <a:extLst>
              <a:ext uri="{FF2B5EF4-FFF2-40B4-BE49-F238E27FC236}">
                <a16:creationId xmlns:a16="http://schemas.microsoft.com/office/drawing/2014/main" id="{79099411-7E65-4774-6300-5F07D9B7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45" y="2094820"/>
            <a:ext cx="5344610" cy="350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ie_chart_of_us_population_by_state">
            <a:extLst>
              <a:ext uri="{FF2B5EF4-FFF2-40B4-BE49-F238E27FC236}">
                <a16:creationId xmlns:a16="http://schemas.microsoft.com/office/drawing/2014/main" id="{F320F733-72CD-C3D1-A9E5-2E417DAA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67" y="1626859"/>
            <a:ext cx="5344610" cy="42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27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503296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Tipo de gráfico vs geometría ggplot2</a:t>
            </a:r>
            <a:endParaRPr lang="es-ES" sz="3200" b="1" i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CC0CAA1-E3FB-2C40-E1B2-6088326EE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9487"/>
              </p:ext>
            </p:extLst>
          </p:nvPr>
        </p:nvGraphicFramePr>
        <p:xfrm>
          <a:off x="733301" y="1832810"/>
          <a:ext cx="7853514" cy="3998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7838">
                  <a:extLst>
                    <a:ext uri="{9D8B030D-6E8A-4147-A177-3AD203B41FA5}">
                      <a16:colId xmlns:a16="http://schemas.microsoft.com/office/drawing/2014/main" val="788354851"/>
                    </a:ext>
                  </a:extLst>
                </a:gridCol>
                <a:gridCol w="2617838">
                  <a:extLst>
                    <a:ext uri="{9D8B030D-6E8A-4147-A177-3AD203B41FA5}">
                      <a16:colId xmlns:a16="http://schemas.microsoft.com/office/drawing/2014/main" val="2710844118"/>
                    </a:ext>
                  </a:extLst>
                </a:gridCol>
                <a:gridCol w="2617838">
                  <a:extLst>
                    <a:ext uri="{9D8B030D-6E8A-4147-A177-3AD203B41FA5}">
                      <a16:colId xmlns:a16="http://schemas.microsoft.com/office/drawing/2014/main" val="948929017"/>
                    </a:ext>
                  </a:extLst>
                </a:gridCol>
              </a:tblGrid>
              <a:tr h="64391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Gráfico</a:t>
                      </a:r>
                      <a:endParaRPr lang="es-CL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Geometría ggplot2</a:t>
                      </a:r>
                      <a:endParaRPr lang="es-CL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Estéticas requeridas </a:t>
                      </a:r>
                    </a:p>
                    <a:p>
                      <a:pPr algn="ctr" fontAlgn="b"/>
                      <a:r>
                        <a:rPr lang="es-CL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(existen opcionales + canales)</a:t>
                      </a:r>
                    </a:p>
                  </a:txBody>
                  <a:tcPr marL="9525" marR="9525" marT="9525" marB="0" anchor="ctr">
                    <a:solidFill>
                      <a:srgbClr val="0176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695326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scatterplot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97166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barplot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geom_col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200461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stacked</a:t>
                      </a:r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 bar chart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geom_col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y, </a:t>
                      </a:r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fill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873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stacked area chart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geom_area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y, </a:t>
                      </a:r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fill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3919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dot</a:t>
                      </a:r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 chat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506613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line chart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geom_line</a:t>
                      </a:r>
                      <a:r>
                        <a:rPr lang="es-CL" sz="14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geom_point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08318"/>
                  </a:ext>
                </a:extLst>
              </a:tr>
              <a:tr h="479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heatmaps</a:t>
                      </a:r>
                      <a:endParaRPr lang="es-CL" sz="11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4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geom_tile</a:t>
                      </a:r>
                      <a:endParaRPr lang="es-CL" sz="14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x, y, </a:t>
                      </a:r>
                      <a:r>
                        <a:rPr lang="es-CL" sz="110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</a:rPr>
                        <a:t>fill</a:t>
                      </a:r>
                      <a:endParaRPr lang="es-CL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56007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EABBAF8-FB3F-A81B-BB19-7843A57D8C8A}"/>
              </a:ext>
            </a:extLst>
          </p:cNvPr>
          <p:cNvSpPr txBox="1"/>
          <p:nvPr/>
        </p:nvSpPr>
        <p:spPr>
          <a:xfrm>
            <a:off x="9321560" y="2813014"/>
            <a:ext cx="26461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u="none" strike="noStrike" dirty="0">
                <a:solidFill>
                  <a:schemeClr val="tx1">
                    <a:lumMod val="75000"/>
                  </a:schemeClr>
                </a:solidFill>
                <a:effectLst/>
              </a:rPr>
              <a:t>Est</a:t>
            </a:r>
            <a:r>
              <a:rPr lang="es-CL" sz="1400" dirty="0">
                <a:solidFill>
                  <a:schemeClr val="tx1">
                    <a:lumMod val="75000"/>
                  </a:schemeClr>
                </a:solidFill>
              </a:rPr>
              <a:t>éticas opcionales en geometrías de ggplot2: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size</a:t>
            </a:r>
            <a:endParaRPr lang="es-CL" sz="1400" u="none" strike="noStrike" dirty="0">
              <a:solidFill>
                <a:schemeClr val="tx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tx1">
                    <a:lumMod val="75000"/>
                  </a:schemeClr>
                </a:solidFill>
              </a:rPr>
              <a:t>fill</a:t>
            </a:r>
            <a:endParaRPr lang="es-CL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>
                <a:solidFill>
                  <a:schemeClr val="tx1">
                    <a:lumMod val="75000"/>
                  </a:schemeClr>
                </a:solidFill>
                <a:effectLst/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tx1">
                    <a:lumMod val="75000"/>
                  </a:schemeClr>
                </a:solidFill>
              </a:rPr>
              <a:t>shape</a:t>
            </a:r>
            <a:endParaRPr lang="es-CL" sz="1400" dirty="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alpha</a:t>
            </a:r>
            <a:endParaRPr lang="es-CL" sz="1400" u="none" strike="noStrike" dirty="0">
              <a:solidFill>
                <a:schemeClr val="tx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u="none" strike="noStrike" dirty="0" err="1">
                <a:solidFill>
                  <a:schemeClr val="tx1">
                    <a:lumMod val="75000"/>
                  </a:schemeClr>
                </a:solidFill>
                <a:effectLst/>
              </a:rPr>
              <a:t>stroke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400305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7" y="2013908"/>
            <a:ext cx="10592731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Marco teórico: Framework de visualización WWH. </a:t>
            </a:r>
            <a:r>
              <a:rPr lang="es-ES" sz="1800" dirty="0" err="1"/>
              <a:t>T.Munzner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HOW: Marcas y Señales, codificación Visual/</a:t>
            </a: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/ggplot2,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Clase práctica “Visualización de Tablas”.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Buenas prácticas, colores. 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Ejercicios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388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Con los datos de </a:t>
            </a:r>
            <a:r>
              <a:rPr lang="es-ES" sz="2000" b="1" dirty="0"/>
              <a:t>lego</a:t>
            </a:r>
            <a:r>
              <a:rPr lang="es-ES" sz="2000" dirty="0"/>
              <a:t> realice tipos de gráficos/idiomas revisados previamente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Scatterplot</a:t>
            </a:r>
            <a:r>
              <a:rPr lang="es-ES" sz="2000" dirty="0"/>
              <a:t>, ¿qué sucede? ¿algoritmo? Discutir soluciones.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Barplots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Line chart/</a:t>
            </a:r>
            <a:r>
              <a:rPr lang="es-ES" sz="2000" dirty="0" err="1"/>
              <a:t>Dot</a:t>
            </a:r>
            <a:r>
              <a:rPr lang="es-ES" sz="2000" dirty="0"/>
              <a:t> chart.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Heatmaps</a:t>
            </a:r>
            <a:r>
              <a:rPr lang="es-ES" sz="2000" dirty="0"/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sz="1600" dirty="0" err="1">
                <a:latin typeface="Consolas" panose="020B0609020204030204" pitchFamily="49" charset="0"/>
              </a:rPr>
              <a:t>url_datos</a:t>
            </a:r>
            <a:r>
              <a:rPr lang="es-ES" sz="1600" dirty="0">
                <a:latin typeface="Consolas" panose="020B0609020204030204" pitchFamily="49" charset="0"/>
              </a:rPr>
              <a:t> &lt;- </a:t>
            </a:r>
            <a:r>
              <a:rPr lang="es-ES" sz="1600" dirty="0"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“https://raw.githubusercontent.com/seankross/lego/master/data-tidy/legosets.csv</a:t>
            </a:r>
            <a:r>
              <a:rPr lang="es-ES" sz="1600" dirty="0">
                <a:latin typeface="Consolas" panose="020B0609020204030204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Consolas" panose="020B0609020204030204" pitchFamily="49" charset="0"/>
              </a:rPr>
              <a:t>legos &lt;- </a:t>
            </a:r>
            <a:r>
              <a:rPr lang="es-ES" sz="1600" dirty="0" err="1">
                <a:latin typeface="Consolas" panose="020B0609020204030204" pitchFamily="49" charset="0"/>
              </a:rPr>
              <a:t>read_csv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url_datos</a:t>
            </a:r>
            <a:r>
              <a:rPr lang="es-ES" sz="1600" dirty="0">
                <a:latin typeface="Consolas" panose="020B0609020204030204" pitchFamily="49" charset="0"/>
              </a:rPr>
              <a:t>) |&gt;   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Consolas" panose="020B0609020204030204" pitchFamily="49" charset="0"/>
              </a:rPr>
              <a:t>  </a:t>
            </a:r>
            <a:r>
              <a:rPr lang="es-ES" sz="1600" dirty="0" err="1">
                <a:latin typeface="Consolas" panose="020B0609020204030204" pitchFamily="49" charset="0"/>
              </a:rPr>
              <a:t>mutate</a:t>
            </a:r>
            <a:r>
              <a:rPr lang="es-ES" sz="1600" dirty="0">
                <a:latin typeface="Consolas" panose="020B0609020204030204" pitchFamily="49" charset="0"/>
              </a:rPr>
              <a:t>(year2 = </a:t>
            </a:r>
            <a:r>
              <a:rPr lang="es-ES" sz="1600" dirty="0" err="1">
                <a:latin typeface="Consolas" panose="020B0609020204030204" pitchFamily="49" charset="0"/>
              </a:rPr>
              <a:t>floor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Year</a:t>
            </a:r>
            <a:r>
              <a:rPr lang="es-ES" sz="1600" dirty="0">
                <a:latin typeface="Consolas" panose="020B0609020204030204" pitchFamily="49" charset="0"/>
              </a:rPr>
              <a:t>/10)*10)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7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28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 los datos de </a:t>
            </a:r>
            <a:r>
              <a:rPr lang="es-ES" sz="2000" b="1" dirty="0" err="1"/>
              <a:t>penguins</a:t>
            </a:r>
            <a:r>
              <a:rPr lang="es-ES" sz="2000" b="1" dirty="0"/>
              <a:t> </a:t>
            </a:r>
            <a:r>
              <a:rPr lang="es-ES" sz="2000" dirty="0"/>
              <a:t>realice los siguientes tipos de gráficos.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Scatterplot</a:t>
            </a:r>
            <a:r>
              <a:rPr lang="es-ES" sz="2000" dirty="0"/>
              <a:t> </a:t>
            </a:r>
            <a:r>
              <a:rPr lang="es-ES" sz="2000" dirty="0" err="1"/>
              <a:t>matrix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Parallel</a:t>
            </a:r>
            <a:r>
              <a:rPr lang="es-ES" sz="2000" dirty="0"/>
              <a:t> </a:t>
            </a:r>
            <a:r>
              <a:rPr lang="es-ES" sz="2000" dirty="0" err="1"/>
              <a:t>coordinates</a:t>
            </a:r>
            <a:r>
              <a:rPr lang="es-ES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/>
              <a:t>Value</a:t>
            </a:r>
            <a:r>
              <a:rPr lang="es-ES" sz="2000" dirty="0"/>
              <a:t>/pixel </a:t>
            </a:r>
            <a:r>
              <a:rPr lang="es-ES" sz="2000" dirty="0" err="1"/>
              <a:t>visualization</a:t>
            </a:r>
            <a:r>
              <a:rPr lang="es-ES" sz="2000" dirty="0"/>
              <a:t>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0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8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119289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Ejercicios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8CE0F9-E024-475D-BA52-C4DC9B21DA04}"/>
              </a:ext>
            </a:extLst>
          </p:cNvPr>
          <p:cNvSpPr txBox="1"/>
          <p:nvPr/>
        </p:nvSpPr>
        <p:spPr>
          <a:xfrm>
            <a:off x="733300" y="1763506"/>
            <a:ext cx="11192897" cy="381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Revisar script con extensiones de ggplot2: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showtext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ggforce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scales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patchwork</a:t>
            </a:r>
            <a:r>
              <a:rPr lang="es-ES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 dirty="0" err="1"/>
              <a:t>ggparty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endParaRPr lang="es-ES" sz="2000" dirty="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53FD1-05CF-3FEA-7142-D378BF8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751210" y="545694"/>
            <a:ext cx="2882639" cy="91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Munzner’s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</a:t>
            </a: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</a:rPr>
              <a:t>¿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/Por 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</a:t>
            </a:r>
            <a:r>
              <a:rPr lang="en-US" sz="1800" b="0" dirty="0" err="1">
                <a:solidFill>
                  <a:schemeClr val="tx1"/>
                </a:solidFill>
              </a:rPr>
              <a:t>Cómo</a:t>
            </a:r>
            <a:r>
              <a:rPr lang="en-US" sz="1800" b="0" dirty="0">
                <a:solidFill>
                  <a:schemeClr val="tx1"/>
                </a:solidFill>
              </a:rPr>
              <a:t>?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D8631-6423-0D2A-9A6A-0955D5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43" y="4257526"/>
            <a:ext cx="2055506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4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EB99D42-1BAE-8E54-DE3F-06B168837A6C}"/>
              </a:ext>
            </a:extLst>
          </p:cNvPr>
          <p:cNvSpPr/>
          <p:nvPr/>
        </p:nvSpPr>
        <p:spPr>
          <a:xfrm>
            <a:off x="1555668" y="2018805"/>
            <a:ext cx="2410690" cy="2078182"/>
          </a:xfrm>
          <a:prstGeom prst="rect">
            <a:avLst/>
          </a:prstGeom>
          <a:noFill/>
          <a:ln w="57150">
            <a:solidFill>
              <a:srgbClr val="E5521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577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261" y="1441938"/>
            <a:ext cx="897747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Visualizando/Ordenando</a:t>
            </a:r>
            <a:b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Tablas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1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7524"/>
            <a:ext cx="7769431" cy="9204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/>
              <a:t>Visualizando/Ordenando Tablas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CC86A-C911-D7AF-65F8-BA8179FF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1" y="1624610"/>
            <a:ext cx="5480857" cy="44029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48DACC-5CD8-F0B5-63F7-DDC2E73B69C3}"/>
              </a:ext>
            </a:extLst>
          </p:cNvPr>
          <p:cNvSpPr txBox="1"/>
          <p:nvPr/>
        </p:nvSpPr>
        <p:spPr>
          <a:xfrm>
            <a:off x="733302" y="1624610"/>
            <a:ext cx="4883728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Revisaremos visualizaciones usuales, ya conocidas. Pero describiéndolas en términos de </a:t>
            </a:r>
            <a:r>
              <a:rPr lang="es-ES" b="1" dirty="0"/>
              <a:t>marcas,</a:t>
            </a:r>
            <a:r>
              <a:rPr lang="es-ES" dirty="0"/>
              <a:t> </a:t>
            </a:r>
            <a:r>
              <a:rPr lang="es-ES" b="1" dirty="0"/>
              <a:t>canales</a:t>
            </a:r>
            <a:r>
              <a:rPr lang="es-ES" dirty="0"/>
              <a:t>, y la tarea (</a:t>
            </a: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)  en la cual es útil o comúnmente usada para compararlas y elegir la mejor opción.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Veremos la implementación en ggplot2 (</a:t>
            </a: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) con </a:t>
            </a:r>
            <a:r>
              <a:rPr lang="es-ES" b="1" dirty="0" err="1">
                <a:latin typeface="Consolas" panose="020B0609020204030204" pitchFamily="49" charset="0"/>
              </a:rPr>
              <a:t>geom</a:t>
            </a:r>
            <a:r>
              <a:rPr lang="es-ES" dirty="0"/>
              <a:t> + </a:t>
            </a:r>
            <a:r>
              <a:rPr lang="es-ES" b="1" dirty="0">
                <a:latin typeface="Consolas" panose="020B0609020204030204" pitchFamily="49" charset="0"/>
              </a:rPr>
              <a:t>aes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222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1506</Words>
  <Application>Microsoft Office PowerPoint</Application>
  <PresentationFormat>Widescreen</PresentationFormat>
  <Paragraphs>290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Consolas</vt:lpstr>
      <vt:lpstr>Tema de Office</vt:lpstr>
      <vt:lpstr>PowerPoint Presentation</vt:lpstr>
      <vt:lpstr>PowerPoint Presentation</vt:lpstr>
      <vt:lpstr>Programa </vt:lpstr>
      <vt:lpstr>¿Qué/Por qué/Cómo?</vt:lpstr>
      <vt:lpstr>PowerPoint Presentation</vt:lpstr>
      <vt:lpstr>PowerPoint Presentation</vt:lpstr>
      <vt:lpstr>PowerPoint Presentation</vt:lpstr>
      <vt:lpstr>Visualizando/Ordenando  Tablas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Kunst</cp:lastModifiedBy>
  <cp:revision>30</cp:revision>
  <dcterms:created xsi:type="dcterms:W3CDTF">2022-01-17T15:11:25Z</dcterms:created>
  <dcterms:modified xsi:type="dcterms:W3CDTF">2023-07-25T12:50:53Z</dcterms:modified>
</cp:coreProperties>
</file>